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339" r:id="rId3"/>
    <p:sldId id="359" r:id="rId4"/>
    <p:sldId id="361" r:id="rId5"/>
    <p:sldId id="363" r:id="rId6"/>
    <p:sldId id="364" r:id="rId7"/>
    <p:sldId id="367" r:id="rId8"/>
    <p:sldId id="371" r:id="rId9"/>
    <p:sldId id="372" r:id="rId10"/>
    <p:sldId id="373" r:id="rId11"/>
    <p:sldId id="360" r:id="rId12"/>
    <p:sldId id="370" r:id="rId13"/>
    <p:sldId id="362" r:id="rId14"/>
    <p:sldId id="368" r:id="rId15"/>
    <p:sldId id="369" r:id="rId16"/>
    <p:sldId id="35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6FD6"/>
    <a:srgbClr val="FBE5FF"/>
    <a:srgbClr val="FF04F6"/>
    <a:srgbClr val="13F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7" autoAdjust="0"/>
    <p:restoredTop sz="96774" autoAdjust="0"/>
  </p:normalViewPr>
  <p:slideViewPr>
    <p:cSldViewPr>
      <p:cViewPr>
        <p:scale>
          <a:sx n="85" d="100"/>
          <a:sy n="85" d="100"/>
        </p:scale>
        <p:origin x="-16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BCC8-09E8-4423-9580-3CD776C4D64F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B3319-3338-481E-9776-AF39BB9E4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B3319-3338-481E-9776-AF39BB9E43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3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AE04-F83D-4D0B-9C66-C733DD8FA0BE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04FC-2601-463C-A721-2935AC410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" y="838200"/>
            <a:ext cx="8984343" cy="5029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50319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Presented By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SLAC and Hensel Phelps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3201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Welcome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SUSB</a:t>
            </a:r>
            <a:endParaRPr lang="en-US" sz="3800" b="1" dirty="0">
              <a:latin typeface="Goudy Old Style" pitchFamily="18" charset="0"/>
            </a:endParaRPr>
          </a:p>
        </p:txBody>
      </p:sp>
      <p:pic>
        <p:nvPicPr>
          <p:cNvPr id="4" name="Picture 3" descr="SLAC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5019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Sensor</a:t>
            </a:r>
            <a:endParaRPr lang="en-US" dirty="0"/>
          </a:p>
        </p:txBody>
      </p:sp>
      <p:pic>
        <p:nvPicPr>
          <p:cNvPr id="4" name="Content Placeholder 3" descr="IMG_180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995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</a:t>
            </a:r>
            <a:r>
              <a:rPr lang="en-US" dirty="0" smtClean="0"/>
              <a:t>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Building is designed to maintain 68</a:t>
            </a:r>
            <a:r>
              <a:rPr lang="en-US" dirty="0" smtClean="0"/>
              <a:t>-</a:t>
            </a:r>
            <a:r>
              <a:rPr lang="en-US" dirty="0" smtClean="0"/>
              <a:t>78 (+/- 2)</a:t>
            </a:r>
            <a:r>
              <a:rPr lang="en-US" dirty="0" smtClean="0"/>
              <a:t> </a:t>
            </a:r>
            <a:r>
              <a:rPr lang="en-US" dirty="0" smtClean="0"/>
              <a:t>degrees. </a:t>
            </a:r>
          </a:p>
          <a:p>
            <a:r>
              <a:rPr lang="en-US" dirty="0" smtClean="0"/>
              <a:t>Many areas have ceiling fans that are operated by the user.</a:t>
            </a:r>
          </a:p>
          <a:p>
            <a:r>
              <a:rPr lang="en-US" dirty="0" smtClean="0"/>
              <a:t>There are windows you can open! Fresh Air! Please close your window at the end of your day.</a:t>
            </a:r>
          </a:p>
          <a:p>
            <a:r>
              <a:rPr lang="en-US" dirty="0" smtClean="0"/>
              <a:t>Some upper windows are equipped with automated motors controlled by the BMS.</a:t>
            </a:r>
          </a:p>
          <a:p>
            <a:r>
              <a:rPr lang="en-US" dirty="0" smtClean="0"/>
              <a:t>The radiant floor systems and chilled sails are automated by the BMS.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</a:t>
            </a:r>
            <a:r>
              <a:rPr lang="en-US" dirty="0" smtClean="0"/>
              <a:t>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Building has active day lighting controls. This means the lights will automatically dim as the natural light coming in gets brighter.</a:t>
            </a:r>
          </a:p>
          <a:p>
            <a:r>
              <a:rPr lang="en-US" dirty="0" smtClean="0"/>
              <a:t>There are occupancy sensors that turn the lights off when they don</a:t>
            </a:r>
            <a:r>
              <a:rPr lang="fr-FR" dirty="0" smtClean="0"/>
              <a:t>’</a:t>
            </a:r>
            <a:r>
              <a:rPr lang="en-US" dirty="0" smtClean="0"/>
              <a:t>t sense a presence in the room.</a:t>
            </a:r>
          </a:p>
          <a:p>
            <a:r>
              <a:rPr lang="en-US" dirty="0" smtClean="0"/>
              <a:t>The operating hours for the building are 6am to 6pm.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conference room will have a wall mounted control panel and a tabletop touch panel.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extra large conference room (2002) will also utilize an </a:t>
            </a:r>
            <a:r>
              <a:rPr lang="en-US" dirty="0" err="1" smtClean="0"/>
              <a:t>iPad</a:t>
            </a:r>
            <a:r>
              <a:rPr lang="en-US" dirty="0" smtClean="0"/>
              <a:t> Air for room control.</a:t>
            </a:r>
          </a:p>
          <a:p>
            <a:r>
              <a:rPr lang="en-US" dirty="0" smtClean="0">
                <a:latin typeface="+mj-lt"/>
              </a:rPr>
              <a:t>The wall mounted panel will control:</a:t>
            </a:r>
          </a:p>
          <a:p>
            <a:pPr lvl="1"/>
            <a:r>
              <a:rPr lang="en-US" dirty="0" smtClean="0"/>
              <a:t>-Power to monitors</a:t>
            </a:r>
          </a:p>
          <a:p>
            <a:pPr lvl="1"/>
            <a:r>
              <a:rPr lang="en-US" dirty="0" smtClean="0"/>
              <a:t>-Volume</a:t>
            </a:r>
          </a:p>
          <a:p>
            <a:pPr lvl="1"/>
            <a:r>
              <a:rPr lang="en-US" dirty="0" smtClean="0"/>
              <a:t>-Source selection</a:t>
            </a:r>
          </a:p>
          <a:p>
            <a:r>
              <a:rPr lang="en-US" dirty="0" smtClean="0"/>
              <a:t>The touch panel located on the table will control</a:t>
            </a:r>
            <a:endParaRPr lang="en-US" dirty="0" smtClean="0">
              <a:latin typeface="Wingdings 3"/>
            </a:endParaRPr>
          </a:p>
          <a:p>
            <a:pPr lvl="1"/>
            <a:r>
              <a:rPr lang="en-US" dirty="0" smtClean="0"/>
              <a:t>Monitors on/off, (system wake up/sleep) 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Source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Source Selection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display the CPU or </a:t>
            </a:r>
            <a:r>
              <a:rPr lang="en-US" dirty="0" err="1"/>
              <a:t>AirMedia</a:t>
            </a:r>
            <a:r>
              <a:rPr lang="en-US" dirty="0"/>
              <a:t>, you will </a:t>
            </a:r>
            <a:r>
              <a:rPr lang="en-US" dirty="0" smtClean="0"/>
              <a:t>select </a:t>
            </a:r>
            <a:r>
              <a:rPr lang="en-US" dirty="0"/>
              <a:t>the designated source option from either the wall mounted control panel, or the tabletop touch panel.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display/share laptop content, connect your device (Laptop) to the HDMI or VGA tabletop connection, then select the designated source option from either the wall mounted control </a:t>
            </a:r>
            <a:r>
              <a:rPr lang="en-US" dirty="0" smtClean="0"/>
              <a:t>panel </a:t>
            </a:r>
            <a:r>
              <a:rPr lang="en-US" dirty="0"/>
              <a:t>or the tabletop touch panel.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7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I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all calls and concerns dial 8901 </a:t>
            </a:r>
            <a:r>
              <a:rPr lang="en-US" dirty="0"/>
              <a:t>a</a:t>
            </a:r>
            <a:r>
              <a:rPr lang="en-US" dirty="0" smtClean="0"/>
              <a:t>nd submit a Facilities Service Request.</a:t>
            </a:r>
          </a:p>
          <a:p>
            <a:r>
              <a:rPr lang="en-US" dirty="0" smtClean="0"/>
              <a:t>Your Building Manager is Mark Wise</a:t>
            </a:r>
          </a:p>
          <a:p>
            <a:r>
              <a:rPr lang="en-US" dirty="0" smtClean="0"/>
              <a:t>You will be provided with a packet of more detailed information regarding your new and exciting workspace when you move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4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i="1" dirty="0" smtClean="0"/>
              <a:t>QUESTIONS?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989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86040"/>
            <a:ext cx="7239000" cy="10925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Offices</a:t>
            </a:r>
          </a:p>
          <a:p>
            <a:r>
              <a:rPr lang="en-US" dirty="0" smtClean="0"/>
              <a:t>Conference Tower</a:t>
            </a:r>
          </a:p>
          <a:p>
            <a:r>
              <a:rPr lang="en-US" dirty="0" smtClean="0"/>
              <a:t>Auditorium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181600"/>
            <a:ext cx="304800" cy="304800"/>
          </a:xfrm>
          <a:prstGeom prst="rect">
            <a:avLst/>
          </a:prstGeom>
          <a:solidFill>
            <a:srgbClr val="886FD6"/>
          </a:solidFill>
          <a:ln>
            <a:solidFill>
              <a:srgbClr val="886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576201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8759" y="5973763"/>
            <a:ext cx="304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15194" r="2663" b="11178"/>
          <a:stretch/>
        </p:blipFill>
        <p:spPr>
          <a:xfrm>
            <a:off x="914400" y="1313269"/>
            <a:ext cx="7315200" cy="36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HVAC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Conference </a:t>
            </a:r>
            <a:r>
              <a:rPr lang="en-US" dirty="0"/>
              <a:t>Room Tower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AHU</a:t>
            </a:r>
            <a:r>
              <a:rPr lang="en-US" i="1" dirty="0"/>
              <a:t> </a:t>
            </a:r>
            <a:r>
              <a:rPr lang="en-US" i="1" dirty="0" smtClean="0"/>
              <a:t>supplying VAVs and fan coils with cooled air Heat provided by reheat coils within the VAVs</a:t>
            </a:r>
          </a:p>
          <a:p>
            <a:r>
              <a:rPr lang="en-US" dirty="0" smtClean="0"/>
              <a:t>Auditorium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AHU supplying VAVs </a:t>
            </a:r>
            <a:r>
              <a:rPr lang="en-US" i="1" dirty="0" smtClean="0"/>
              <a:t>with </a:t>
            </a:r>
            <a:r>
              <a:rPr lang="en-US" i="1" dirty="0"/>
              <a:t>cooled air Heat provided by reheat coils within the VAVs</a:t>
            </a:r>
          </a:p>
          <a:p>
            <a:r>
              <a:rPr lang="en-US" dirty="0" smtClean="0"/>
              <a:t>Office Tower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natural </a:t>
            </a:r>
            <a:r>
              <a:rPr lang="en-US" i="1" dirty="0"/>
              <a:t>ventilation, radiant floor, chilled sails, </a:t>
            </a:r>
            <a:r>
              <a:rPr lang="en-US" i="1" dirty="0" smtClean="0"/>
              <a:t>operable windows, ceiling fans</a:t>
            </a:r>
            <a:endParaRPr lang="en-US" i="1" dirty="0"/>
          </a:p>
          <a:p>
            <a:r>
              <a:rPr lang="en-US" dirty="0" smtClean="0"/>
              <a:t>Exhaust </a:t>
            </a:r>
            <a:r>
              <a:rPr lang="en-US" dirty="0"/>
              <a:t>System –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bathrooms, kitchen, break 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Lighting and Fan Controller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>
          <a:xfrm>
            <a:off x="457200" y="609600"/>
            <a:ext cx="5486400" cy="57118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609600"/>
            <a:ext cx="3200400" cy="57912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Fan controller operates with a bottom mounted On/Off switch.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fan blade direction is reversible by pushing the REV button.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You may select LOW, MEDIUM, or HIGH fan speeds. 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LIGHT (green) button serves no function.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top light switch may need to be pressed as you enter your office to turn on your lights.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up arrow/Down Arrow buttons raise and lower lighting levels.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The lights will automatically go off if the area is unoccupied.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838200"/>
            <a:ext cx="4114800" cy="3886200"/>
          </a:xfrm>
          <a:prstGeom prst="straightConnector1">
            <a:avLst/>
          </a:prstGeom>
          <a:ln>
            <a:solidFill>
              <a:srgbClr val="13FF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524000" y="2362200"/>
            <a:ext cx="44958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86000" y="2819400"/>
            <a:ext cx="3733800" cy="76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800600" y="3276600"/>
            <a:ext cx="12954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343400" y="4191000"/>
            <a:ext cx="16764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62200" y="1600200"/>
            <a:ext cx="3657600" cy="2133600"/>
          </a:xfrm>
          <a:prstGeom prst="straightConnector1">
            <a:avLst/>
          </a:prstGeom>
          <a:ln>
            <a:solidFill>
              <a:srgbClr val="FF04F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Chilled Sails</a:t>
            </a:r>
            <a:endParaRPr lang="en-US" dirty="0"/>
          </a:p>
        </p:txBody>
      </p:sp>
      <p:pic>
        <p:nvPicPr>
          <p:cNvPr id="4" name="Content Placeholder 3" descr="IMG_18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46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Ceiling Fans</a:t>
            </a:r>
            <a:endParaRPr lang="en-US" dirty="0"/>
          </a:p>
        </p:txBody>
      </p:sp>
      <p:pic>
        <p:nvPicPr>
          <p:cNvPr id="4" name="Content Placeholder 3" descr="IMG_18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395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Ceiling Fan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the different settings.</a:t>
            </a:r>
          </a:p>
          <a:p>
            <a:r>
              <a:rPr lang="en-US" dirty="0" smtClean="0"/>
              <a:t>Have the fan blow up in the cooler months on a low speed</a:t>
            </a:r>
          </a:p>
          <a:p>
            <a:r>
              <a:rPr lang="en-US" dirty="0" smtClean="0"/>
              <a:t>Have the fan blow down in the warmer months at a medium to high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lighting is also a step forward in green technology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We </a:t>
            </a:r>
            <a:r>
              <a:rPr lang="en-US" dirty="0"/>
              <a:t>have active day-lighting controls that sense the amount of natural light and adjust the artificial light accordingly.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of this you may notice the lights seem to control themselves at times as they adjust to provide the best scenario for natural light and energy efficiency.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lighting is also on occupancy sensors and will turn off if the area is unoccupied.</a:t>
            </a:r>
            <a:endParaRPr lang="x-none" dirty="0"/>
          </a:p>
          <a:p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Day-lighting Sensor</a:t>
            </a:r>
            <a:endParaRPr lang="en-US" dirty="0"/>
          </a:p>
        </p:txBody>
      </p:sp>
      <p:pic>
        <p:nvPicPr>
          <p:cNvPr id="4" name="Content Placeholder 3" descr="IMG_18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522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4692</TotalTime>
  <Words>576</Words>
  <Application>Microsoft Macintosh PowerPoint</Application>
  <PresentationFormat>On-screen Show (4:3)</PresentationFormat>
  <Paragraphs>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</vt:lpstr>
      <vt:lpstr>Welcome   SUSB</vt:lpstr>
      <vt:lpstr>SUSB</vt:lpstr>
      <vt:lpstr>Major HVAC Systems</vt:lpstr>
      <vt:lpstr>Room Lighting and Fan Controller</vt:lpstr>
      <vt:lpstr>Chilled Sails</vt:lpstr>
      <vt:lpstr>Ceiling Fans</vt:lpstr>
      <vt:lpstr>Ceiling Fan Tips</vt:lpstr>
      <vt:lpstr>Lighting control</vt:lpstr>
      <vt:lpstr>Day-lighting Sensor</vt:lpstr>
      <vt:lpstr>Occupancy Sensor</vt:lpstr>
      <vt:lpstr>What to Expect</vt:lpstr>
      <vt:lpstr>What to Expect</vt:lpstr>
      <vt:lpstr>Audio Visual</vt:lpstr>
      <vt:lpstr>Audio Visual</vt:lpstr>
      <vt:lpstr>Who Do I Call?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Allied Mechanical Building Automation</dc:title>
  <dc:creator>Zach Denning</dc:creator>
  <cp:lastModifiedBy>Mark Puchalski</cp:lastModifiedBy>
  <cp:revision>244</cp:revision>
  <cp:lastPrinted>2014-06-05T19:54:17Z</cp:lastPrinted>
  <dcterms:created xsi:type="dcterms:W3CDTF">2013-09-03T20:16:46Z</dcterms:created>
  <dcterms:modified xsi:type="dcterms:W3CDTF">2015-09-23T14:21:20Z</dcterms:modified>
</cp:coreProperties>
</file>